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8"/>
    <p:restoredTop sz="94674"/>
  </p:normalViewPr>
  <p:slideViewPr>
    <p:cSldViewPr snapToGrid="0">
      <p:cViewPr varScale="1">
        <p:scale>
          <a:sx n="102" d="100"/>
          <a:sy n="102" d="100"/>
        </p:scale>
        <p:origin x="4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883AB5-762E-3B8E-5091-F8B588BB85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018812B-21CA-F604-2D8C-785D9D249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021BD6-BB33-05D8-D807-92FC2CEAA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9A1D-F52C-9740-B439-AFB16F2FA38A}" type="datetimeFigureOut">
              <a:rPr lang="it-IT" smtClean="0"/>
              <a:t>10/02/23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DD12ED-CDD1-0266-A032-410054AEB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FBFB5F-1C28-CC41-B7D0-95F333E32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0875-1789-0B40-A499-04C9A6372D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130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C47F46-444D-5AFD-61E1-B88ABB53A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A5A795B-6316-45AF-F74E-E4B7BA222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B03941-382E-D0C1-C308-72A967FB5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9A1D-F52C-9740-B439-AFB16F2FA38A}" type="datetimeFigureOut">
              <a:rPr lang="it-IT" smtClean="0"/>
              <a:t>10/02/23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0A6D0D-3923-D5E4-E9D4-3CB6A07B3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FBCAA1-AFDF-37B5-2428-8A4412164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0875-1789-0B40-A499-04C9A6372D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9365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820FB9F-1D10-8769-0114-D86363095F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20B43DF-2900-9290-57BD-A9DD8441C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481024-B860-E087-4C0C-98A012493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9A1D-F52C-9740-B439-AFB16F2FA38A}" type="datetimeFigureOut">
              <a:rPr lang="it-IT" smtClean="0"/>
              <a:t>10/02/23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E31814-5849-ACAF-6B88-F42B1BC56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8AE15D-6262-E5E2-8610-443DDE7FB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0875-1789-0B40-A499-04C9A6372D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336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A0892C-71F6-DFCE-2273-1BA2EBC0C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032452-9FE7-2802-1FFF-8F8EA0E3C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3BFDFD-322E-59BB-DFF7-719266A20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9A1D-F52C-9740-B439-AFB16F2FA38A}" type="datetimeFigureOut">
              <a:rPr lang="it-IT" smtClean="0"/>
              <a:t>10/02/23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91EBBB-07BF-5E57-847E-6FE25D751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FBC475-C32F-C371-7969-4803920BD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0875-1789-0B40-A499-04C9A6372D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291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3ED518-522E-6DA8-03F3-4C29CDC9D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E5131F-9511-3642-F714-8DF1204BD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DBADC7-05AE-16C5-CED3-8029EB48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9A1D-F52C-9740-B439-AFB16F2FA38A}" type="datetimeFigureOut">
              <a:rPr lang="it-IT" smtClean="0"/>
              <a:t>10/02/23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9B3646-9139-F561-3A1D-B36D0780D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E64946-E4D0-3AA8-95A2-7B025ED9A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0875-1789-0B40-A499-04C9A6372D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225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9BFE27-006F-A8B4-8C5A-398F353A8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518864-50CC-44F1-C2EA-A379D775A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389666B-8768-7023-ECEF-A2D42BE38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6BEB9F4-3F4A-574C-0C0B-E201883F8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9A1D-F52C-9740-B439-AFB16F2FA38A}" type="datetimeFigureOut">
              <a:rPr lang="it-IT" smtClean="0"/>
              <a:t>10/02/23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1066A14-9379-B4CE-0C1C-DFAE0E6AE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DCB0D30-102C-5780-3676-EFD1C2140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0875-1789-0B40-A499-04C9A6372D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3130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535EAA-2E29-D456-3BFA-E344BDA07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2D51E6-D1DB-93C7-C1D5-1B6B96C43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CBDC2F5-89D2-6C9C-202C-C50EC799E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4230559-7377-6D4C-696D-4755330AA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6ACEAF1-954B-A985-CACE-FC7B51B9C2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16FFC45-433C-A838-8A27-05DA69115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9A1D-F52C-9740-B439-AFB16F2FA38A}" type="datetimeFigureOut">
              <a:rPr lang="it-IT" smtClean="0"/>
              <a:t>10/02/23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4EE601F-E672-B60D-AA5D-695622C41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FD6EF29-7727-D045-2D92-5C169C9E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0875-1789-0B40-A499-04C9A6372D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4533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B9356-35EC-5E0E-E60D-27C6C4189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D98586B-BCC4-01C2-4168-7EB159455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9A1D-F52C-9740-B439-AFB16F2FA38A}" type="datetimeFigureOut">
              <a:rPr lang="it-IT" smtClean="0"/>
              <a:t>10/02/23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D6C1D0F-21D3-1601-4A27-64905AABB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C884F12-3473-FDB3-C308-8E4018DF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0875-1789-0B40-A499-04C9A6372D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9826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EABDCA9-E40F-8595-0164-404E25CD0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9A1D-F52C-9740-B439-AFB16F2FA38A}" type="datetimeFigureOut">
              <a:rPr lang="it-IT" smtClean="0"/>
              <a:t>10/02/23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E2E507D-CF20-20C4-6F0F-05526F6CA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ED93FF8-AD42-B161-E556-2ADDC095F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0875-1789-0B40-A499-04C9A6372D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1407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EBBE96-1C7A-960B-E8D2-94BAE07F3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E5F6A1-C325-7AAD-DC0E-562610978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5512A6D-0A82-6EF4-A576-21E4FC02C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04FCE97-6841-B459-1BDB-092648A6D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9A1D-F52C-9740-B439-AFB16F2FA38A}" type="datetimeFigureOut">
              <a:rPr lang="it-IT" smtClean="0"/>
              <a:t>10/02/23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E9C245-A84F-5A68-E3BF-045D20867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788F6C1-8CB8-E57D-06D9-46E0FCDC3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0875-1789-0B40-A499-04C9A6372D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739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06B31C-5336-D39E-F8CC-A27F26134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CA0A092-C79B-E3F2-0B68-7BF7EE199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243C6A1-4ED5-71C0-87C6-F437F47E8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CBA7E8B-DAAF-6A15-A023-60B47BA78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9A1D-F52C-9740-B439-AFB16F2FA38A}" type="datetimeFigureOut">
              <a:rPr lang="it-IT" smtClean="0"/>
              <a:t>10/02/23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1CD86F5-9114-9941-60B5-0F3F10A3D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7B57C22-C892-3B8F-8979-7CDFDC80F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0875-1789-0B40-A499-04C9A6372D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5722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6FBE281-E44F-2B96-F78E-C31ED6197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1DC481-CE4E-44C3-C9D8-CB3D54698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9E649B-C2EE-A5AA-8145-3664395B9B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39A1D-F52C-9740-B439-AFB16F2FA38A}" type="datetimeFigureOut">
              <a:rPr lang="it-IT" smtClean="0"/>
              <a:t>10/02/23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1D06C6-3EA7-F187-A2BF-D074C0013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6701D5-4B90-8FDE-8CCC-0C4389C34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10875-1789-0B40-A499-04C9A6372D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369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D9A25F-2CF4-EA1A-6998-1415A5A405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/>
              <a:t>Luce,Ombre,Geometrie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3892782-0B4E-5BEA-06A1-4EFF442C09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Materiali di lavoro per la scuola dell’infanzia</a:t>
            </a:r>
          </a:p>
          <a:p>
            <a:r>
              <a:rPr lang="it-IT" dirty="0"/>
              <a:t>I.C. Forino (AV) </a:t>
            </a:r>
          </a:p>
          <a:p>
            <a:r>
              <a:rPr lang="it-IT" dirty="0"/>
              <a:t>Plesso di Contrada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2015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0F78140-5CBA-45B5-A6E1-EB493C58C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542E6-1924-4FE2-89D1-3CB19468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353183-2147-472B-AD7D-4A085FF6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AA42C8-A082-4DFD-A5F3-FC9EF825B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magine 4" descr="Immagine che contiene persona, interni, pavimento, bimbetto&#10;&#10;Descrizione generata automaticamente">
            <a:extLst>
              <a:ext uri="{FF2B5EF4-FFF2-40B4-BE49-F238E27FC236}">
                <a16:creationId xmlns:a16="http://schemas.microsoft.com/office/drawing/2014/main" id="{9EECF02E-CDD7-AF1E-CD62-2072358142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67" r="-3" b="29284"/>
          <a:stretch/>
        </p:blipFill>
        <p:spPr>
          <a:xfrm>
            <a:off x="7220426" y="626768"/>
            <a:ext cx="4715792" cy="5604464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3" name="Immagine 2" descr="Immagine che contiene persona, interni, gruppo, persone&#10;&#10;Descrizione generata automaticamente">
            <a:extLst>
              <a:ext uri="{FF2B5EF4-FFF2-40B4-BE49-F238E27FC236}">
                <a16:creationId xmlns:a16="http://schemas.microsoft.com/office/drawing/2014/main" id="{884A5AE1-2E77-A9F1-749F-5D85CCC4B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46"/>
          <a:stretch/>
        </p:blipFill>
        <p:spPr>
          <a:xfrm rot="5400000">
            <a:off x="2104125" y="1182034"/>
            <a:ext cx="5342017" cy="4493931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8D6AA37-E8BA-0FE6-082D-EBB03BF4081D}"/>
              </a:ext>
            </a:extLst>
          </p:cNvPr>
          <p:cNvSpPr txBox="1"/>
          <p:nvPr/>
        </p:nvSpPr>
        <p:spPr>
          <a:xfrm>
            <a:off x="0" y="1435892"/>
            <a:ext cx="2528168" cy="3618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Pensando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a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che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strada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fa la luce</a:t>
            </a:r>
            <a:r>
              <a:rPr lang="en-US" sz="2800" dirty="0">
                <a:ea typeface="+mj-ea"/>
                <a:cs typeface="+mj-cs"/>
              </a:rPr>
              <a:t>, </a:t>
            </a:r>
            <a:r>
              <a:rPr lang="en-US" sz="2800" dirty="0" err="1">
                <a:ea typeface="+mj-ea"/>
                <a:cs typeface="+mj-cs"/>
              </a:rPr>
              <a:t>i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mmaginiamola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provenire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da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una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sorgente</a:t>
            </a:r>
            <a:r>
              <a:rPr lang="en-US" sz="2800" dirty="0">
                <a:ea typeface="+mj-ea"/>
                <a:cs typeface="+mj-cs"/>
              </a:rPr>
              <a:t> 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come tanti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fili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ben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tesi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04501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0F78140-5CBA-45B5-A6E1-EB493C58C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542E6-1924-4FE2-89D1-3CB19468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353183-2147-472B-AD7D-4A085FF6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AA42C8-A082-4DFD-A5F3-FC9EF825B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magine 3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E56C993A-EBD9-A888-AE78-8DD6AC969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65" b="-1"/>
          <a:stretch/>
        </p:blipFill>
        <p:spPr>
          <a:xfrm rot="5400000">
            <a:off x="116329" y="1278642"/>
            <a:ext cx="5460827" cy="4594931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6" name="Immagine 5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4061F457-BE24-E69B-BBF2-05551C5B82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846"/>
          <a:stretch/>
        </p:blipFill>
        <p:spPr>
          <a:xfrm rot="5400000">
            <a:off x="4922193" y="1279167"/>
            <a:ext cx="5460827" cy="4593879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0A9F827-DD79-C416-9C39-1C95F3CBC4B5}"/>
              </a:ext>
            </a:extLst>
          </p:cNvPr>
          <p:cNvSpPr txBox="1"/>
          <p:nvPr/>
        </p:nvSpPr>
        <p:spPr>
          <a:xfrm>
            <a:off x="9806689" y="1435892"/>
            <a:ext cx="2528168" cy="3618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Questa volta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osserviamo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il nostro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riflesso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allo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specchio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. Cosa fa la luce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quando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lo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colpisce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6092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41AB65AE-A08D-4F43-8E53-5F1B8D84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interni, persona, figlio&#10;&#10;Descrizione generata automaticamente">
            <a:extLst>
              <a:ext uri="{FF2B5EF4-FFF2-40B4-BE49-F238E27FC236}">
                <a16:creationId xmlns:a16="http://schemas.microsoft.com/office/drawing/2014/main" id="{10A665A7-E1D9-94AF-451D-908C5228A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21" r="4205" b="-1"/>
          <a:stretch/>
        </p:blipFill>
        <p:spPr>
          <a:xfrm>
            <a:off x="36545" y="536943"/>
            <a:ext cx="4955412" cy="4653082"/>
          </a:xfrm>
          <a:prstGeom prst="rect">
            <a:avLst/>
          </a:prstGeom>
        </p:spPr>
      </p:pic>
      <p:pic>
        <p:nvPicPr>
          <p:cNvPr id="5" name="Immagine 4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F86C61F0-6E13-DF39-CF9C-A041DCD401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7511"/>
          <a:stretch/>
        </p:blipFill>
        <p:spPr>
          <a:xfrm>
            <a:off x="5154624" y="737890"/>
            <a:ext cx="6871659" cy="425118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E2FF0C2-AD40-AACD-AEEB-AB31C74814C0}"/>
              </a:ext>
            </a:extLst>
          </p:cNvPr>
          <p:cNvSpPr txBox="1"/>
          <p:nvPr/>
        </p:nvSpPr>
        <p:spPr>
          <a:xfrm>
            <a:off x="930386" y="5294874"/>
            <a:ext cx="10328178" cy="1667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Come mi </a:t>
            </a:r>
            <a:r>
              <a:rPr lang="en-US" sz="2800" dirty="0" err="1"/>
              <a:t>vedo</a:t>
            </a:r>
            <a:r>
              <a:rPr lang="en-US" sz="2800" dirty="0"/>
              <a:t> </a:t>
            </a:r>
            <a:r>
              <a:rPr lang="en-US" sz="2800" dirty="0" err="1"/>
              <a:t>allo</a:t>
            </a:r>
            <a:r>
              <a:rPr lang="en-US" sz="2800" dirty="0"/>
              <a:t> </a:t>
            </a:r>
            <a:r>
              <a:rPr lang="en-US" sz="2800" dirty="0" err="1"/>
              <a:t>specchio</a:t>
            </a:r>
            <a:r>
              <a:rPr lang="en-US" sz="2800" dirty="0"/>
              <a:t>? </a:t>
            </a:r>
            <a:r>
              <a:rPr lang="en-US" sz="2800" dirty="0" err="1"/>
              <a:t>Dov’è</a:t>
            </a:r>
            <a:r>
              <a:rPr lang="en-US" sz="2800" dirty="0"/>
              <a:t> la </a:t>
            </a:r>
            <a:r>
              <a:rPr lang="en-US" sz="2800" dirty="0" err="1"/>
              <a:t>mia</a:t>
            </a:r>
            <a:r>
              <a:rPr lang="en-US" sz="2800" dirty="0"/>
              <a:t> </a:t>
            </a:r>
            <a:r>
              <a:rPr lang="en-US" sz="2800" dirty="0" err="1"/>
              <a:t>immagine</a:t>
            </a:r>
            <a:r>
              <a:rPr lang="en-US" sz="2800" dirty="0"/>
              <a:t>, </a:t>
            </a:r>
            <a:r>
              <a:rPr lang="en-US" sz="2800" dirty="0" err="1"/>
              <a:t>dietro</a:t>
            </a:r>
            <a:r>
              <a:rPr lang="en-US" sz="2800" dirty="0"/>
              <a:t> o </a:t>
            </a:r>
            <a:r>
              <a:rPr lang="en-US" sz="2800" dirty="0" err="1"/>
              <a:t>dentro</a:t>
            </a:r>
            <a:r>
              <a:rPr lang="en-US" sz="2800" dirty="0"/>
              <a:t> lo </a:t>
            </a:r>
            <a:r>
              <a:rPr lang="en-US" sz="2800" dirty="0" err="1"/>
              <a:t>specchio</a:t>
            </a:r>
            <a:r>
              <a:rPr lang="en-US" sz="28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08185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magine 8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174F3F48-3A8E-0B93-677D-4B9B98A27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" t="13618" r="-107" b="13618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568D062F-BCD3-29BC-7051-A8C4A4175C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3580" r="1" b="13580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841F2B64-0618-53A9-CE17-87E13C4C1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" t="7708" r="-107" b="28200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D032C7B0-CD04-40D5-EAF5-065114A3C1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" t="13488" r="-105" b="22353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2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F295776C-1B46-0861-B080-B7816C5D2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51" r="10559" b="2"/>
          <a:stretch/>
        </p:blipFill>
        <p:spPr>
          <a:xfrm rot="5400000">
            <a:off x="226641" y="977042"/>
            <a:ext cx="5743618" cy="5668684"/>
          </a:xfrm>
          <a:prstGeom prst="rect">
            <a:avLst/>
          </a:prstGeom>
        </p:spPr>
      </p:pic>
      <p:pic>
        <p:nvPicPr>
          <p:cNvPr id="5" name="Immagine 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C5BE3FF9-0041-CE70-EA7D-F537B9EA0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881" r="1" b="12188"/>
          <a:stretch/>
        </p:blipFill>
        <p:spPr>
          <a:xfrm>
            <a:off x="6195376" y="939574"/>
            <a:ext cx="5674893" cy="574361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A6900C5-29C7-3F32-258D-6F4F32B019D6}"/>
              </a:ext>
            </a:extLst>
          </p:cNvPr>
          <p:cNvSpPr txBox="1"/>
          <p:nvPr/>
        </p:nvSpPr>
        <p:spPr>
          <a:xfrm>
            <a:off x="232192" y="50104"/>
            <a:ext cx="11926367" cy="1667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/>
              <a:t>Cosa </a:t>
            </a:r>
            <a:r>
              <a:rPr lang="en-US" sz="2800" dirty="0" err="1"/>
              <a:t>succede</a:t>
            </a:r>
            <a:r>
              <a:rPr lang="en-US" sz="2800" dirty="0"/>
              <a:t> </a:t>
            </a:r>
            <a:r>
              <a:rPr lang="en-US" sz="2800" dirty="0" err="1"/>
              <a:t>alla</a:t>
            </a:r>
            <a:r>
              <a:rPr lang="en-US" sz="2800" dirty="0"/>
              <a:t> </a:t>
            </a:r>
            <a:r>
              <a:rPr lang="en-US" sz="2800" dirty="0" err="1"/>
              <a:t>mia</a:t>
            </a:r>
            <a:r>
              <a:rPr lang="en-US" sz="2800" dirty="0"/>
              <a:t> </a:t>
            </a:r>
            <a:r>
              <a:rPr lang="en-US" sz="2800" dirty="0" err="1"/>
              <a:t>immagine</a:t>
            </a:r>
            <a:r>
              <a:rPr lang="en-US" sz="2800" dirty="0"/>
              <a:t> </a:t>
            </a:r>
            <a:r>
              <a:rPr lang="en-US" sz="2800" dirty="0" err="1"/>
              <a:t>quando</a:t>
            </a:r>
            <a:r>
              <a:rPr lang="en-US" sz="2800" dirty="0"/>
              <a:t> </a:t>
            </a:r>
            <a:r>
              <a:rPr lang="en-US" sz="2800" dirty="0" err="1"/>
              <a:t>cambio</a:t>
            </a:r>
            <a:r>
              <a:rPr lang="en-US" sz="2800" dirty="0"/>
              <a:t> la forma </a:t>
            </a:r>
            <a:r>
              <a:rPr lang="en-US" sz="2800" dirty="0" err="1"/>
              <a:t>dello</a:t>
            </a:r>
            <a:r>
              <a:rPr lang="en-US" sz="2800" dirty="0"/>
              <a:t> </a:t>
            </a:r>
            <a:r>
              <a:rPr lang="en-US" sz="2800" dirty="0" err="1"/>
              <a:t>specchio</a:t>
            </a:r>
            <a:r>
              <a:rPr lang="en-US" sz="2800" dirty="0"/>
              <a:t>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/>
              <a:t>Specchi</a:t>
            </a:r>
            <a:r>
              <a:rPr lang="en-US" sz="2800" dirty="0"/>
              <a:t> </a:t>
            </a:r>
            <a:r>
              <a:rPr lang="en-US" sz="2800" dirty="0" err="1"/>
              <a:t>piani</a:t>
            </a:r>
            <a:r>
              <a:rPr lang="en-US" sz="2800" dirty="0"/>
              <a:t>, </a:t>
            </a:r>
            <a:r>
              <a:rPr lang="en-US" sz="2800" dirty="0" err="1"/>
              <a:t>concavi</a:t>
            </a:r>
            <a:r>
              <a:rPr lang="en-US" sz="2800" dirty="0"/>
              <a:t> e </a:t>
            </a:r>
            <a:r>
              <a:rPr lang="en-US" sz="2800" dirty="0" err="1"/>
              <a:t>convessi</a:t>
            </a:r>
            <a:r>
              <a:rPr lang="en-US" sz="2800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462747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788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CC0A7917-F838-8328-13B3-C87A26981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095977"/>
            <a:ext cx="5291666" cy="3968749"/>
          </a:xfrm>
          <a:prstGeom prst="rect">
            <a:avLst/>
          </a:prstGeom>
        </p:spPr>
      </p:pic>
      <p:pic>
        <p:nvPicPr>
          <p:cNvPr id="7" name="Immagine 6" descr="Immagine che contiene terra, esterni&#10;&#10;Descrizione generata automaticamente">
            <a:extLst>
              <a:ext uri="{FF2B5EF4-FFF2-40B4-BE49-F238E27FC236}">
                <a16:creationId xmlns:a16="http://schemas.microsoft.com/office/drawing/2014/main" id="{B9B9BE2F-210A-4A56-7D67-390F7551B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2108503"/>
            <a:ext cx="5291667" cy="396875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08D8728-BA48-3360-B82F-E13A919A1B7B}"/>
              </a:ext>
            </a:extLst>
          </p:cNvPr>
          <p:cNvSpPr txBox="1"/>
          <p:nvPr/>
        </p:nvSpPr>
        <p:spPr>
          <a:xfrm>
            <a:off x="569934" y="349362"/>
            <a:ext cx="110521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Nel cortile della scuola giochiamo con le ombre alla luce del sole. Proviamo ad acchiappare le ombre dei compagni,  a stare dentro un’ombra, a definirne il contorno. </a:t>
            </a:r>
          </a:p>
        </p:txBody>
      </p:sp>
    </p:spTree>
    <p:extLst>
      <p:ext uri="{BB962C8B-B14F-4D97-AF65-F5344CB8AC3E}">
        <p14:creationId xmlns:p14="http://schemas.microsoft.com/office/powerpoint/2010/main" val="2079461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8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1862BFF-1500-8C98-C85D-4737356C7234}"/>
              </a:ext>
            </a:extLst>
          </p:cNvPr>
          <p:cNvSpPr txBox="1"/>
          <p:nvPr/>
        </p:nvSpPr>
        <p:spPr>
          <a:xfrm>
            <a:off x="198741" y="418996"/>
            <a:ext cx="11794516" cy="11592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Osserviam</a:t>
            </a:r>
            <a:r>
              <a:rPr lang="en-US" sz="2800" dirty="0" err="1">
                <a:ea typeface="+mj-ea"/>
                <a:cs typeface="+mj-cs"/>
              </a:rPr>
              <a:t>o</a:t>
            </a:r>
            <a:r>
              <a:rPr lang="en-US" sz="2800" dirty="0">
                <a:ea typeface="+mj-ea"/>
                <a:cs typeface="+mj-cs"/>
              </a:rPr>
              <a:t> il </a:t>
            </a:r>
            <a:r>
              <a:rPr lang="en-US" sz="2800" dirty="0" err="1">
                <a:ea typeface="+mj-ea"/>
                <a:cs typeface="+mj-cs"/>
              </a:rPr>
              <a:t>tubo</a:t>
            </a:r>
            <a:r>
              <a:rPr lang="en-US" sz="2800" dirty="0">
                <a:ea typeface="+mj-ea"/>
                <a:cs typeface="+mj-cs"/>
              </a:rPr>
              <a:t> </a:t>
            </a:r>
            <a:r>
              <a:rPr lang="en-US" sz="2800" dirty="0" err="1">
                <a:ea typeface="+mj-ea"/>
                <a:cs typeface="+mj-cs"/>
              </a:rPr>
              <a:t>che</a:t>
            </a:r>
            <a:r>
              <a:rPr lang="en-US" sz="2800" dirty="0">
                <a:ea typeface="+mj-ea"/>
                <a:cs typeface="+mj-cs"/>
              </a:rPr>
              <a:t> ”</a:t>
            </a:r>
            <a:r>
              <a:rPr lang="en-US" sz="2800" dirty="0" err="1">
                <a:ea typeface="+mj-ea"/>
                <a:cs typeface="+mj-cs"/>
              </a:rPr>
              <a:t>ostacola</a:t>
            </a:r>
            <a:r>
              <a:rPr lang="en-US" sz="2800" dirty="0">
                <a:ea typeface="+mj-ea"/>
                <a:cs typeface="+mj-cs"/>
              </a:rPr>
              <a:t>” la luce del Sole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.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Riconosciamo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l’ombra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come uno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sagoma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dove la luce non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arriva</a:t>
            </a:r>
            <a:r>
              <a:rPr lang="en-US" sz="2800" dirty="0">
                <a:ea typeface="+mj-ea"/>
                <a:cs typeface="+mj-cs"/>
              </a:rPr>
              <a:t>. 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6CF2DF6-BAA1-C94E-8247-EA45121C21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03" r="33319" b="-2"/>
          <a:stretch/>
        </p:blipFill>
        <p:spPr>
          <a:xfrm rot="5400000">
            <a:off x="1155224" y="1453965"/>
            <a:ext cx="3890357" cy="5803323"/>
          </a:xfrm>
          <a:prstGeom prst="rect">
            <a:avLst/>
          </a:prstGeom>
        </p:spPr>
      </p:pic>
      <p:pic>
        <p:nvPicPr>
          <p:cNvPr id="14" name="Immagine 13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2E4E8BCF-69CF-7B9D-A61C-5C9F82917D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93" r="-2" b="8927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33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2EE79F-81E3-1F6A-4218-82C15ECDA52F}"/>
              </a:ext>
            </a:extLst>
          </p:cNvPr>
          <p:cNvSpPr txBox="1"/>
          <p:nvPr/>
        </p:nvSpPr>
        <p:spPr>
          <a:xfrm>
            <a:off x="8670289" y="576072"/>
            <a:ext cx="3296762" cy="40961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Ci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accorgiamo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che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le ombre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misurate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alle 10:30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sono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spostate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e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allungate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rispetto a quelle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misurate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alle 14:30.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sz="2800" kern="1200" dirty="0">
              <a:solidFill>
                <a:schemeClr val="tx1"/>
              </a:solidFill>
              <a:ea typeface="+mj-ea"/>
              <a:cs typeface="+mj-cs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Come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mai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l’ombra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cambia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posizione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A19A3F5-314C-46CC-8695-7C6BFCACF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41664" y="73152"/>
            <a:ext cx="1178966" cy="232963"/>
            <a:chOff x="7763256" y="73152"/>
            <a:chExt cx="1178966" cy="232963"/>
          </a:xfrm>
        </p:grpSpPr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278F674D-D76D-4798-B032-C8B53BB24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93C95A67-CFD6-49FD-BAAA-A697C0CD3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182CC514-9A22-43DC-9B8B-274A1BA4F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C5736E08-B988-4CC3-A244-9E5F806B4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B2938EAC-3109-4B44-9E80-A9A7D99F14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E10B9525-3F05-4446-8486-E44910EE6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F93E511D-E6DC-4D13-976A-0110E165A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85684F25-E83E-4E6D-AD9A-B9BDDB0E7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4">
              <a:extLst>
                <a:ext uri="{FF2B5EF4-FFF2-40B4-BE49-F238E27FC236}">
                  <a16:creationId xmlns:a16="http://schemas.microsoft.com/office/drawing/2014/main" id="{118B2579-8426-416F-8744-D7EB91511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5B4CB9E6-5FA1-4665-888E-BEBD41CC8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5095E589-7E16-4865-B076-8C04BA65A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6D0546CB-725B-4586-BEDD-A8E1DA496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AB5EE017-5E43-4AB4-BF17-C2150694C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456BFE42-FE3E-4763-A6E8-BC9C34C10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A395DBA0-7465-4857-B1C8-CB25971B0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BC8EB897-B7B1-4BAD-AB7C-A40DE6F4B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4664B19C-7F4F-4092-ADCA-581CE08E1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1841D5A7-F7A1-4A43-834B-F6DF2B0E2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07387B72-31EA-4F4A-8CAD-2132C3335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99841BC6-D90A-4F47-B7B0-21B4DEA24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Immagine 5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67F11FDC-F889-BD07-E14E-8CD229CAA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49" r="-3" b="2332"/>
          <a:stretch/>
        </p:blipFill>
        <p:spPr>
          <a:xfrm rot="5400000">
            <a:off x="-576925" y="1377946"/>
            <a:ext cx="5522976" cy="3919228"/>
          </a:xfrm>
          <a:prstGeom prst="rect">
            <a:avLst/>
          </a:prstGeom>
        </p:spPr>
      </p:pic>
      <p:pic>
        <p:nvPicPr>
          <p:cNvPr id="9" name="Immagine 8" descr="Immagine che contiene esterni, pietra, parecchi&#10;&#10;Descrizione generata automaticamente">
            <a:extLst>
              <a:ext uri="{FF2B5EF4-FFF2-40B4-BE49-F238E27FC236}">
                <a16:creationId xmlns:a16="http://schemas.microsoft.com/office/drawing/2014/main" id="{F1B763E4-81E9-C42A-8E32-F29BFCD490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8" r="-3" b="-3"/>
          <a:stretch/>
        </p:blipFill>
        <p:spPr>
          <a:xfrm rot="5400000">
            <a:off x="3546444" y="1376172"/>
            <a:ext cx="5522976" cy="392277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61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0420B5-9682-A7F3-34C8-E9924D610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21" y="365125"/>
            <a:ext cx="6639781" cy="1129430"/>
          </a:xfrm>
        </p:spPr>
        <p:txBody>
          <a:bodyPr>
            <a:normAutofit/>
          </a:bodyPr>
          <a:lstStyle/>
          <a:p>
            <a:pPr algn="ctr"/>
            <a:r>
              <a:rPr lang="it-IT" sz="2400" dirty="0">
                <a:latin typeface="+mn-lt"/>
              </a:rPr>
              <a:t>’’Il Sole e la Terra è come se fossero uniti da dei </a:t>
            </a:r>
            <a:r>
              <a:rPr lang="it-IT" sz="2400" dirty="0" err="1">
                <a:latin typeface="+mn-lt"/>
              </a:rPr>
              <a:t>fili’</a:t>
            </a:r>
            <a:r>
              <a:rPr lang="it-IT" sz="2400" dirty="0">
                <a:latin typeface="+mn-lt"/>
              </a:rPr>
              <a:t>’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451BDD3-3C90-F86E-3FFD-963279831CD1}"/>
              </a:ext>
            </a:extLst>
          </p:cNvPr>
          <p:cNvSpPr txBox="1">
            <a:spLocks/>
          </p:cNvSpPr>
          <p:nvPr/>
        </p:nvSpPr>
        <p:spPr>
          <a:xfrm>
            <a:off x="559148" y="1732550"/>
            <a:ext cx="5536852" cy="812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dirty="0">
                <a:latin typeface="+mn-lt"/>
              </a:rPr>
              <a:t>’’La Terra gira come un pallone da calcio, il Sole è fermo! ’’</a:t>
            </a:r>
          </a:p>
        </p:txBody>
      </p:sp>
      <p:pic>
        <p:nvPicPr>
          <p:cNvPr id="5" name="Io so come è fatto l'universo.m4a">
            <a:hlinkClick r:id="" action="ppaction://media"/>
            <a:extLst>
              <a:ext uri="{FF2B5EF4-FFF2-40B4-BE49-F238E27FC236}">
                <a16:creationId xmlns:a16="http://schemas.microsoft.com/office/drawing/2014/main" id="{A8331A90-8665-E8DB-7A07-6486959DE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20722" y="4278215"/>
            <a:ext cx="812800" cy="8128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CC58929-C8B7-0596-9F00-5FE56564E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644294" y="1118466"/>
            <a:ext cx="6026727" cy="452004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B8289F7-09F6-805F-956E-C90286620998}"/>
              </a:ext>
            </a:extLst>
          </p:cNvPr>
          <p:cNvSpPr txBox="1"/>
          <p:nvPr/>
        </p:nvSpPr>
        <p:spPr>
          <a:xfrm>
            <a:off x="801978" y="5091015"/>
            <a:ext cx="505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Idee delle bambine sul perché l’ombra si è spostata</a:t>
            </a:r>
          </a:p>
        </p:txBody>
      </p:sp>
    </p:spTree>
    <p:extLst>
      <p:ext uri="{BB962C8B-B14F-4D97-AF65-F5344CB8AC3E}">
        <p14:creationId xmlns:p14="http://schemas.microsoft.com/office/powerpoint/2010/main" val="341195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E24BB591-B72F-F700-591A-190982187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95" r="-2" b="14393"/>
          <a:stretch/>
        </p:blipFill>
        <p:spPr>
          <a:xfrm>
            <a:off x="371611" y="737369"/>
            <a:ext cx="5674894" cy="3030842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4BB5ED9B-2FBC-CC3E-E873-C697B4A105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699" b="-1"/>
          <a:stretch/>
        </p:blipFill>
        <p:spPr>
          <a:xfrm>
            <a:off x="371612" y="3939925"/>
            <a:ext cx="2676579" cy="2776517"/>
          </a:xfrm>
          <a:prstGeom prst="rect">
            <a:avLst/>
          </a:prstGeom>
        </p:spPr>
      </p:pic>
      <p:pic>
        <p:nvPicPr>
          <p:cNvPr id="11" name="Immagine 10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152119D6-4C1D-B102-A777-6BE995BCFD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6" r="23346" b="1"/>
          <a:stretch/>
        </p:blipFill>
        <p:spPr>
          <a:xfrm rot="5400000">
            <a:off x="3234992" y="3904928"/>
            <a:ext cx="2785951" cy="2837076"/>
          </a:xfrm>
          <a:prstGeom prst="rect">
            <a:avLst/>
          </a:prstGeom>
        </p:spPr>
      </p:pic>
      <p:pic>
        <p:nvPicPr>
          <p:cNvPr id="9" name="Immagine 8" descr="Immagine che contiene testo, persona, interni, mano&#10;&#10;Descrizione generata automaticamente">
            <a:extLst>
              <a:ext uri="{FF2B5EF4-FFF2-40B4-BE49-F238E27FC236}">
                <a16:creationId xmlns:a16="http://schemas.microsoft.com/office/drawing/2014/main" id="{34404A01-7880-4A47-AF2A-70CEA87C12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26" t="-663" r="6553" b="661"/>
          <a:stretch/>
        </p:blipFill>
        <p:spPr>
          <a:xfrm rot="5400000">
            <a:off x="6093159" y="889460"/>
            <a:ext cx="5979074" cy="567489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19E9A8C-CB67-003E-F7E9-EF400DDC1456}"/>
              </a:ext>
            </a:extLst>
          </p:cNvPr>
          <p:cNvSpPr txBox="1"/>
          <p:nvPr/>
        </p:nvSpPr>
        <p:spPr>
          <a:xfrm>
            <a:off x="371610" y="141558"/>
            <a:ext cx="11747275" cy="5958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Abbiamo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poi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disegnato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il nostro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corpo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e la nostra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ombra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a typeface="+mj-ea"/>
                <a:cs typeface="+mj-cs"/>
              </a:rPr>
              <a:t>alla</a:t>
            </a:r>
            <a:r>
              <a:rPr lang="en-US" sz="2800" kern="1200" dirty="0">
                <a:solidFill>
                  <a:schemeClr val="tx1"/>
                </a:solidFill>
                <a:ea typeface="+mj-ea"/>
                <a:cs typeface="+mj-cs"/>
              </a:rPr>
              <a:t> luce del sole. </a:t>
            </a:r>
          </a:p>
        </p:txBody>
      </p:sp>
    </p:spTree>
    <p:extLst>
      <p:ext uri="{BB962C8B-B14F-4D97-AF65-F5344CB8AC3E}">
        <p14:creationId xmlns:p14="http://schemas.microsoft.com/office/powerpoint/2010/main" val="2676880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59ACB7E-0426-3D7F-5D3E-D6FC1B81B778}"/>
              </a:ext>
            </a:extLst>
          </p:cNvPr>
          <p:cNvSpPr txBox="1"/>
          <p:nvPr/>
        </p:nvSpPr>
        <p:spPr>
          <a:xfrm>
            <a:off x="642938" y="642938"/>
            <a:ext cx="10904538" cy="4876800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2000" b="1"/>
              <a:t>Filastrocca dell’ombra Rita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it-IT" sz="200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2000" i="1"/>
              <a:t>La mia ombra per terra si chiama Rita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2000" i="1"/>
              <a:t>Fa le bestie sul muro con tutte le dita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2000" i="1"/>
              <a:t>Mi sta sempre attaccata, perlomeno col piede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2000" i="1"/>
              <a:t>Se io corro lei corre, se mi siedo si siede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2000" i="1"/>
              <a:t>Solamente la notte non resta con me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2000" i="1"/>
              <a:t>Io la cerco nel letto e nel letto non c’è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2000" i="1"/>
              <a:t>Se n’è andata volando in un posto lontano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2000" i="1"/>
              <a:t>Con le ombre sue amiche tenute per mano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it-IT" sz="2000" i="1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2000" i="1"/>
              <a:t>Se ne vanno volando laggiù allo sprofondo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2000" i="1"/>
              <a:t>In un prato nascosto nell’ombra del mondo.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694060-914D-CD09-BD93-326920D2F364}"/>
              </a:ext>
            </a:extLst>
          </p:cNvPr>
          <p:cNvSpPr txBox="1"/>
          <p:nvPr/>
        </p:nvSpPr>
        <p:spPr>
          <a:xfrm>
            <a:off x="642938" y="5589588"/>
            <a:ext cx="10904538" cy="625475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it-IT" sz="2800" dirty="0"/>
              <a:t>Abbiamo letto, riletto e imparato la filastrocca dell’ombra Rita.</a:t>
            </a:r>
          </a:p>
        </p:txBody>
      </p:sp>
    </p:spTree>
    <p:extLst>
      <p:ext uri="{BB962C8B-B14F-4D97-AF65-F5344CB8AC3E}">
        <p14:creationId xmlns:p14="http://schemas.microsoft.com/office/powerpoint/2010/main" val="2410458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pavimento, interni, persona, piastrellato&#10;&#10;Descrizione generata automaticamente">
            <a:extLst>
              <a:ext uri="{FF2B5EF4-FFF2-40B4-BE49-F238E27FC236}">
                <a16:creationId xmlns:a16="http://schemas.microsoft.com/office/drawing/2014/main" id="{875EB9C1-8EC4-505D-614D-378E329E5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48257" y="1220723"/>
            <a:ext cx="5888737" cy="4416552"/>
          </a:xfrm>
          <a:prstGeom prst="rect">
            <a:avLst/>
          </a:prstGeom>
        </p:spPr>
      </p:pic>
      <p:pic>
        <p:nvPicPr>
          <p:cNvPr id="3" name="Immagine 2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6A140045-5D35-C39E-BE88-D8742A95B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39203" y="1342644"/>
            <a:ext cx="5563616" cy="417271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83EC1E-1052-47EC-14F6-FE2CCE6A1020}"/>
              </a:ext>
            </a:extLst>
          </p:cNvPr>
          <p:cNvSpPr txBox="1"/>
          <p:nvPr/>
        </p:nvSpPr>
        <p:spPr>
          <a:xfrm>
            <a:off x="250521" y="647192"/>
            <a:ext cx="22000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 abbiamo giocato a fare le ombre sia a scuola ….</a:t>
            </a:r>
          </a:p>
        </p:txBody>
      </p:sp>
    </p:spTree>
    <p:extLst>
      <p:ext uri="{BB962C8B-B14F-4D97-AF65-F5344CB8AC3E}">
        <p14:creationId xmlns:p14="http://schemas.microsoft.com/office/powerpoint/2010/main" val="1763513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B0836548-8375-43E9-93FB-1CB9C52E6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C93386-76E7-400C-0E0F-8BE4204506EE}"/>
              </a:ext>
            </a:extLst>
          </p:cNvPr>
          <p:cNvSpPr txBox="1"/>
          <p:nvPr/>
        </p:nvSpPr>
        <p:spPr>
          <a:xfrm>
            <a:off x="7988060" y="561637"/>
            <a:ext cx="3365739" cy="334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anche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casa ! </a:t>
            </a:r>
          </a:p>
        </p:txBody>
      </p:sp>
      <p:pic>
        <p:nvPicPr>
          <p:cNvPr id="8" name="Immagine 7" descr="Immagine che contiene parete, interni, uomo, persona&#10;&#10;Descrizione generata automaticamente">
            <a:extLst>
              <a:ext uri="{FF2B5EF4-FFF2-40B4-BE49-F238E27FC236}">
                <a16:creationId xmlns:a16="http://schemas.microsoft.com/office/drawing/2014/main" id="{40922EAE-FD38-BFCB-8D44-7E6985259D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52" r="1" b="5446"/>
          <a:stretch/>
        </p:blipFill>
        <p:spPr>
          <a:xfrm>
            <a:off x="-4" y="10"/>
            <a:ext cx="4010364" cy="3903596"/>
          </a:xfrm>
          <a:prstGeom prst="rect">
            <a:avLst/>
          </a:prstGeom>
        </p:spPr>
      </p:pic>
      <p:pic>
        <p:nvPicPr>
          <p:cNvPr id="4" name="Immagine 3" descr="Immagine che contiene persona, parete, interni, mano&#10;&#10;Descrizione generata automaticamente">
            <a:extLst>
              <a:ext uri="{FF2B5EF4-FFF2-40B4-BE49-F238E27FC236}">
                <a16:creationId xmlns:a16="http://schemas.microsoft.com/office/drawing/2014/main" id="{B4FB4344-55E8-789D-7C28-B6C066C255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855" r="1" b="11192"/>
          <a:stretch/>
        </p:blipFill>
        <p:spPr>
          <a:xfrm>
            <a:off x="-2" y="4079988"/>
            <a:ext cx="4010364" cy="277801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B13E17F-C04C-B60B-A39C-18DE5829DA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7" r="10004"/>
          <a:stretch/>
        </p:blipFill>
        <p:spPr>
          <a:xfrm>
            <a:off x="4182839" y="10"/>
            <a:ext cx="34201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505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343</Words>
  <Application>Microsoft Macintosh PowerPoint</Application>
  <PresentationFormat>Widescreen</PresentationFormat>
  <Paragraphs>34</Paragraphs>
  <Slides>15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di Office</vt:lpstr>
      <vt:lpstr>Luce,Ombre,Geometrie</vt:lpstr>
      <vt:lpstr>Presentazione standard di PowerPoint</vt:lpstr>
      <vt:lpstr>Presentazione standard di PowerPoint</vt:lpstr>
      <vt:lpstr>Presentazione standard di PowerPoint</vt:lpstr>
      <vt:lpstr>’’Il Sole e la Terra è come se fossero uniti da dei fili’’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Luce,Ombre,Geometrie</dc:title>
  <dc:creator>Giancarlo Artiano</dc:creator>
  <cp:lastModifiedBy>Giancarlo Artiano</cp:lastModifiedBy>
  <cp:revision>1</cp:revision>
  <dcterms:created xsi:type="dcterms:W3CDTF">2023-02-10T11:09:55Z</dcterms:created>
  <dcterms:modified xsi:type="dcterms:W3CDTF">2023-02-10T14:53:51Z</dcterms:modified>
</cp:coreProperties>
</file>